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67" r:id="rId3"/>
    <p:sldId id="257" r:id="rId4"/>
    <p:sldId id="258" r:id="rId5"/>
    <p:sldId id="259" r:id="rId6"/>
    <p:sldId id="260" r:id="rId7"/>
    <p:sldId id="261" r:id="rId8"/>
    <p:sldId id="262" r:id="rId9"/>
    <p:sldId id="263"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c:f>
              <c:strCache>
                <c:ptCount val="1"/>
                <c:pt idx="0">
                  <c:v>Y-Values</c:v>
                </c:pt>
              </c:strCache>
            </c:strRef>
          </c:tx>
          <c:spPr>
            <a:ln w="28575" cap="rnd">
              <a:noFill/>
              <a:round/>
            </a:ln>
            <a:effectLst/>
          </c:spPr>
          <c:marker>
            <c:symbol val="circle"/>
            <c:size val="5"/>
            <c:spPr>
              <a:solidFill>
                <a:schemeClr val="accent1"/>
              </a:solidFill>
              <a:ln w="9525">
                <a:solidFill>
                  <a:schemeClr val="accent1"/>
                </a:solidFill>
              </a:ln>
              <a:effectLst/>
            </c:spPr>
          </c:marker>
          <c:xVal>
            <c:numRef>
              <c:f>Sheet1!$A$2:$A$5</c:f>
              <c:numCache>
                <c:formatCode>General</c:formatCode>
                <c:ptCount val="4"/>
                <c:pt idx="0">
                  <c:v>8</c:v>
                </c:pt>
                <c:pt idx="1">
                  <c:v>9</c:v>
                </c:pt>
                <c:pt idx="2">
                  <c:v>10</c:v>
                </c:pt>
                <c:pt idx="3">
                  <c:v>11</c:v>
                </c:pt>
              </c:numCache>
            </c:numRef>
          </c:xVal>
          <c:yVal>
            <c:numRef>
              <c:f>Sheet1!$B$2:$B$5</c:f>
              <c:numCache>
                <c:formatCode>General</c:formatCode>
                <c:ptCount val="4"/>
                <c:pt idx="0">
                  <c:v>174</c:v>
                </c:pt>
                <c:pt idx="1">
                  <c:v>192</c:v>
                </c:pt>
                <c:pt idx="2">
                  <c:v>262</c:v>
                </c:pt>
                <c:pt idx="3">
                  <c:v>207</c:v>
                </c:pt>
              </c:numCache>
            </c:numRef>
          </c:yVal>
          <c:smooth val="0"/>
          <c:extLst>
            <c:ext xmlns:c16="http://schemas.microsoft.com/office/drawing/2014/chart" uri="{C3380CC4-5D6E-409C-BE32-E72D297353CC}">
              <c16:uniqueId val="{00000000-D8B7-4555-8702-0290513B1EDF}"/>
            </c:ext>
          </c:extLst>
        </c:ser>
        <c:dLbls>
          <c:showLegendKey val="0"/>
          <c:showVal val="0"/>
          <c:showCatName val="0"/>
          <c:showSerName val="0"/>
          <c:showPercent val="0"/>
          <c:showBubbleSize val="0"/>
        </c:dLbls>
        <c:axId val="1281866815"/>
        <c:axId val="1276910639"/>
      </c:scatterChart>
      <c:valAx>
        <c:axId val="128186681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76910639"/>
        <c:crosses val="autoZero"/>
        <c:crossBetween val="midCat"/>
      </c:valAx>
      <c:valAx>
        <c:axId val="12769106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81866815"/>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18BC9D-535E-423B-A6D5-476AE89B6753}" type="datetimeFigureOut">
              <a:rPr lang="en-US" smtClean="0"/>
              <a:t>03-Aug-21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391B51-2762-4128-84E1-7396D4165E81}" type="slidenum">
              <a:rPr lang="en-US" smtClean="0"/>
              <a:t>‹#›</a:t>
            </a:fld>
            <a:endParaRPr lang="en-US"/>
          </a:p>
        </p:txBody>
      </p:sp>
    </p:spTree>
    <p:extLst>
      <p:ext uri="{BB962C8B-B14F-4D97-AF65-F5344CB8AC3E}">
        <p14:creationId xmlns:p14="http://schemas.microsoft.com/office/powerpoint/2010/main" val="4226883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a:t>
            </a:r>
            <a:r>
              <a:rPr lang="en-US" baseline="0" dirty="0" smtClean="0"/>
              <a:t> 21</a:t>
            </a:r>
            <a:r>
              <a:rPr lang="en-US" baseline="30000" dirty="0" smtClean="0"/>
              <a:t>st</a:t>
            </a:r>
            <a:r>
              <a:rPr lang="en-US" baseline="0" dirty="0" smtClean="0"/>
              <a:t> century has been on the frontline of technological and machinery evolution, the average population is able to afford vehicles and the rest are use public transport.  Therefore there are more vehicles than any other generation has on their timeline on earth.</a:t>
            </a:r>
            <a:endParaRPr lang="en-US" dirty="0"/>
          </a:p>
        </p:txBody>
      </p:sp>
      <p:sp>
        <p:nvSpPr>
          <p:cNvPr id="4" name="Slide Number Placeholder 3"/>
          <p:cNvSpPr>
            <a:spLocks noGrp="1"/>
          </p:cNvSpPr>
          <p:nvPr>
            <p:ph type="sldNum" sz="quarter" idx="10"/>
          </p:nvPr>
        </p:nvSpPr>
        <p:spPr/>
        <p:txBody>
          <a:bodyPr/>
          <a:lstStyle/>
          <a:p>
            <a:fld id="{CB391B51-2762-4128-84E1-7396D4165E81}" type="slidenum">
              <a:rPr lang="en-US" smtClean="0"/>
              <a:t>2</a:t>
            </a:fld>
            <a:endParaRPr lang="en-US"/>
          </a:p>
        </p:txBody>
      </p:sp>
    </p:spTree>
    <p:extLst>
      <p:ext uri="{BB962C8B-B14F-4D97-AF65-F5344CB8AC3E}">
        <p14:creationId xmlns:p14="http://schemas.microsoft.com/office/powerpoint/2010/main" val="940316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With</a:t>
            </a:r>
            <a:r>
              <a:rPr lang="en-US" baseline="0" dirty="0" smtClean="0"/>
              <a:t> various challenges brought about by the urban crisis it is crucial that a solution is defined and the appropriate steps are made in order to achieve this solution. The system will therefore have to be user friendly so that they can control and navigate their way around the streets as they spare time that would have been spent in confusion</a:t>
            </a:r>
            <a:endParaRPr lang="en-US" dirty="0"/>
          </a:p>
        </p:txBody>
      </p:sp>
      <p:sp>
        <p:nvSpPr>
          <p:cNvPr id="4" name="Slide Number Placeholder 3"/>
          <p:cNvSpPr>
            <a:spLocks noGrp="1"/>
          </p:cNvSpPr>
          <p:nvPr>
            <p:ph type="sldNum" sz="quarter" idx="10"/>
          </p:nvPr>
        </p:nvSpPr>
        <p:spPr/>
        <p:txBody>
          <a:bodyPr/>
          <a:lstStyle/>
          <a:p>
            <a:fld id="{CB391B51-2762-4128-84E1-7396D4165E81}" type="slidenum">
              <a:rPr lang="en-US" smtClean="0"/>
              <a:t>3</a:t>
            </a:fld>
            <a:endParaRPr lang="en-US"/>
          </a:p>
        </p:txBody>
      </p:sp>
    </p:spTree>
    <p:extLst>
      <p:ext uri="{BB962C8B-B14F-4D97-AF65-F5344CB8AC3E}">
        <p14:creationId xmlns:p14="http://schemas.microsoft.com/office/powerpoint/2010/main" val="3546629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In</a:t>
            </a:r>
            <a:r>
              <a:rPr lang="en-US" baseline="0" dirty="0" smtClean="0"/>
              <a:t> order to further understand the importance of this project we need to have a look at the goals that it seeks to achieve. The smart parking app seeks to create a system that reduces the time and energy spent while searching for parking space.</a:t>
            </a:r>
            <a:endParaRPr lang="en-US" dirty="0"/>
          </a:p>
        </p:txBody>
      </p:sp>
      <p:sp>
        <p:nvSpPr>
          <p:cNvPr id="4" name="Slide Number Placeholder 3"/>
          <p:cNvSpPr>
            <a:spLocks noGrp="1"/>
          </p:cNvSpPr>
          <p:nvPr>
            <p:ph type="sldNum" sz="quarter" idx="10"/>
          </p:nvPr>
        </p:nvSpPr>
        <p:spPr/>
        <p:txBody>
          <a:bodyPr/>
          <a:lstStyle/>
          <a:p>
            <a:fld id="{CB391B51-2762-4128-84E1-7396D4165E81}" type="slidenum">
              <a:rPr lang="en-US" smtClean="0"/>
              <a:t>4</a:t>
            </a:fld>
            <a:endParaRPr lang="en-US"/>
          </a:p>
        </p:txBody>
      </p:sp>
    </p:spTree>
    <p:extLst>
      <p:ext uri="{BB962C8B-B14F-4D97-AF65-F5344CB8AC3E}">
        <p14:creationId xmlns:p14="http://schemas.microsoft.com/office/powerpoint/2010/main" val="512043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It is crucial</a:t>
            </a:r>
            <a:r>
              <a:rPr lang="en-US" baseline="0" dirty="0" smtClean="0"/>
              <a:t> that we take a look at the challenges that the project experiences and the oppositions that it may face, a look at the possibility of such applications existing.</a:t>
            </a:r>
            <a:endParaRPr lang="en-US" dirty="0"/>
          </a:p>
        </p:txBody>
      </p:sp>
      <p:sp>
        <p:nvSpPr>
          <p:cNvPr id="4" name="Slide Number Placeholder 3"/>
          <p:cNvSpPr>
            <a:spLocks noGrp="1"/>
          </p:cNvSpPr>
          <p:nvPr>
            <p:ph type="sldNum" sz="quarter" idx="10"/>
          </p:nvPr>
        </p:nvSpPr>
        <p:spPr/>
        <p:txBody>
          <a:bodyPr/>
          <a:lstStyle/>
          <a:p>
            <a:fld id="{CB391B51-2762-4128-84E1-7396D4165E81}" type="slidenum">
              <a:rPr lang="en-US" smtClean="0"/>
              <a:t>5</a:t>
            </a:fld>
            <a:endParaRPr lang="en-US"/>
          </a:p>
        </p:txBody>
      </p:sp>
    </p:spTree>
    <p:extLst>
      <p:ext uri="{BB962C8B-B14F-4D97-AF65-F5344CB8AC3E}">
        <p14:creationId xmlns:p14="http://schemas.microsoft.com/office/powerpoint/2010/main" val="288458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a:t>
            </a:r>
            <a:r>
              <a:rPr lang="en-US" baseline="0" dirty="0" smtClean="0"/>
              <a:t> scatter plot has been constructed for the lots 1,2,3 and 4 at various times, with this we can observe when the parking lots are occupied and when they are empty so as to manage the systems based on the customer experience.</a:t>
            </a:r>
            <a:endParaRPr lang="en-US" dirty="0"/>
          </a:p>
        </p:txBody>
      </p:sp>
      <p:sp>
        <p:nvSpPr>
          <p:cNvPr id="4" name="Slide Number Placeholder 3"/>
          <p:cNvSpPr>
            <a:spLocks noGrp="1"/>
          </p:cNvSpPr>
          <p:nvPr>
            <p:ph type="sldNum" sz="quarter" idx="10"/>
          </p:nvPr>
        </p:nvSpPr>
        <p:spPr/>
        <p:txBody>
          <a:bodyPr/>
          <a:lstStyle/>
          <a:p>
            <a:fld id="{CB391B51-2762-4128-84E1-7396D4165E81}" type="slidenum">
              <a:rPr lang="en-US" smtClean="0"/>
              <a:t>7</a:t>
            </a:fld>
            <a:endParaRPr lang="en-US"/>
          </a:p>
        </p:txBody>
      </p:sp>
    </p:spTree>
    <p:extLst>
      <p:ext uri="{BB962C8B-B14F-4D97-AF65-F5344CB8AC3E}">
        <p14:creationId xmlns:p14="http://schemas.microsoft.com/office/powerpoint/2010/main" val="1740202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system has proved to be quite</a:t>
            </a:r>
            <a:r>
              <a:rPr lang="en-US" baseline="0" dirty="0" smtClean="0"/>
              <a:t> beneficial and holds the potential to bring an end to the hours lost while trying to maneuver through parking spaces looking for empty spots. One recommendation to consider is the ease of operation to the population that may have trouble operating it, in simple terms the computer illiterate.</a:t>
            </a:r>
            <a:endParaRPr lang="en-US" dirty="0"/>
          </a:p>
        </p:txBody>
      </p:sp>
      <p:sp>
        <p:nvSpPr>
          <p:cNvPr id="4" name="Slide Number Placeholder 3"/>
          <p:cNvSpPr>
            <a:spLocks noGrp="1"/>
          </p:cNvSpPr>
          <p:nvPr>
            <p:ph type="sldNum" sz="quarter" idx="10"/>
          </p:nvPr>
        </p:nvSpPr>
        <p:spPr/>
        <p:txBody>
          <a:bodyPr/>
          <a:lstStyle/>
          <a:p>
            <a:fld id="{CB391B51-2762-4128-84E1-7396D4165E81}" type="slidenum">
              <a:rPr lang="en-US" smtClean="0"/>
              <a:t>8</a:t>
            </a:fld>
            <a:endParaRPr lang="en-US"/>
          </a:p>
        </p:txBody>
      </p:sp>
    </p:spTree>
    <p:extLst>
      <p:ext uri="{BB962C8B-B14F-4D97-AF65-F5344CB8AC3E}">
        <p14:creationId xmlns:p14="http://schemas.microsoft.com/office/powerpoint/2010/main" val="260385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To</a:t>
            </a:r>
            <a:r>
              <a:rPr lang="en-US" baseline="0" dirty="0" smtClean="0"/>
              <a:t> therefore answer the question as to whether the occupancy rates are time dependent we take a look at the rates during the morning hours and compare them to the afternoon hours. Further on we compare these hours on a weekday and on a Sunday so as to observe the relationship.</a:t>
            </a:r>
            <a:endParaRPr lang="en-US" dirty="0"/>
          </a:p>
        </p:txBody>
      </p:sp>
      <p:sp>
        <p:nvSpPr>
          <p:cNvPr id="4" name="Slide Number Placeholder 3"/>
          <p:cNvSpPr>
            <a:spLocks noGrp="1"/>
          </p:cNvSpPr>
          <p:nvPr>
            <p:ph type="sldNum" sz="quarter" idx="10"/>
          </p:nvPr>
        </p:nvSpPr>
        <p:spPr/>
        <p:txBody>
          <a:bodyPr/>
          <a:lstStyle/>
          <a:p>
            <a:fld id="{CB391B51-2762-4128-84E1-7396D4165E81}" type="slidenum">
              <a:rPr lang="en-US" smtClean="0"/>
              <a:t>9</a:t>
            </a:fld>
            <a:endParaRPr lang="en-US"/>
          </a:p>
        </p:txBody>
      </p:sp>
    </p:spTree>
    <p:extLst>
      <p:ext uri="{BB962C8B-B14F-4D97-AF65-F5344CB8AC3E}">
        <p14:creationId xmlns:p14="http://schemas.microsoft.com/office/powerpoint/2010/main" val="2842140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application is a well functioning</a:t>
            </a:r>
            <a:r>
              <a:rPr lang="en-US" baseline="0" dirty="0" smtClean="0"/>
              <a:t> system that seeks to formulate a parking system that identifies a problem and thus comes up with a solution. It is therefore important to understand the various benefits that are associated with the project so as to know how to improve it.</a:t>
            </a:r>
            <a:endParaRPr lang="en-US" dirty="0"/>
          </a:p>
        </p:txBody>
      </p:sp>
      <p:sp>
        <p:nvSpPr>
          <p:cNvPr id="4" name="Slide Number Placeholder 3"/>
          <p:cNvSpPr>
            <a:spLocks noGrp="1"/>
          </p:cNvSpPr>
          <p:nvPr>
            <p:ph type="sldNum" sz="quarter" idx="10"/>
          </p:nvPr>
        </p:nvSpPr>
        <p:spPr/>
        <p:txBody>
          <a:bodyPr/>
          <a:lstStyle/>
          <a:p>
            <a:fld id="{CB391B51-2762-4128-84E1-7396D4165E81}" type="slidenum">
              <a:rPr lang="en-US" smtClean="0"/>
              <a:t>10</a:t>
            </a:fld>
            <a:endParaRPr lang="en-US"/>
          </a:p>
        </p:txBody>
      </p:sp>
    </p:spTree>
    <p:extLst>
      <p:ext uri="{BB962C8B-B14F-4D97-AF65-F5344CB8AC3E}">
        <p14:creationId xmlns:p14="http://schemas.microsoft.com/office/powerpoint/2010/main" val="6108188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03-Aug-21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03-Aug-21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03-Aug-21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03-Aug-21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03-Aug-21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03-Aug-21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03-Aug-21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03-Aug-21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03-Aug-21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03-Aug-21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03-Aug-21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03-Aug-21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03-Aug-21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03-Aug-21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03-Aug-21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03-Aug-21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03-Aug-21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03-Aug-21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BUSINESS</a:t>
            </a:r>
            <a:endParaRPr lang="en-US" dirty="0"/>
          </a:p>
        </p:txBody>
      </p:sp>
      <p:sp>
        <p:nvSpPr>
          <p:cNvPr id="3" name="Subtitle 2"/>
          <p:cNvSpPr>
            <a:spLocks noGrp="1"/>
          </p:cNvSpPr>
          <p:nvPr>
            <p:ph type="subTitle" idx="1"/>
          </p:nvPr>
        </p:nvSpPr>
        <p:spPr/>
        <p:txBody>
          <a:bodyPr/>
          <a:lstStyle/>
          <a:p>
            <a:r>
              <a:rPr lang="en-US" dirty="0" smtClean="0"/>
              <a:t>SMART PARKING SPACE APPLICATION</a:t>
            </a:r>
            <a:endParaRPr lang="en-US" dirty="0"/>
          </a:p>
        </p:txBody>
      </p:sp>
    </p:spTree>
    <p:extLst>
      <p:ext uri="{BB962C8B-B14F-4D97-AF65-F5344CB8AC3E}">
        <p14:creationId xmlns:p14="http://schemas.microsoft.com/office/powerpoint/2010/main" val="1343893850"/>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conclusion the application is a well functioning system that structures smart parking systems</a:t>
            </a:r>
          </a:p>
          <a:p>
            <a:r>
              <a:rPr lang="en-US" dirty="0" smtClean="0"/>
              <a:t>The application has been created with a main aim that built and identifies a specific problem.</a:t>
            </a:r>
            <a:endParaRPr lang="en-US" dirty="0"/>
          </a:p>
          <a:p>
            <a:r>
              <a:rPr lang="en-US" dirty="0" smtClean="0"/>
              <a:t>A solution is formulated towards combatting the problem and thus making it easier for the success of the project</a:t>
            </a:r>
          </a:p>
          <a:p>
            <a:r>
              <a:rPr lang="en-US" dirty="0" smtClean="0"/>
              <a:t>With the understanding of the various benefits accrued to this project there should be immediate implementation on the structures and design of the application in order to improve it.</a:t>
            </a:r>
          </a:p>
        </p:txBody>
      </p:sp>
    </p:spTree>
    <p:extLst>
      <p:ext uri="{BB962C8B-B14F-4D97-AF65-F5344CB8AC3E}">
        <p14:creationId xmlns:p14="http://schemas.microsoft.com/office/powerpoint/2010/main" val="665411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a:t>Kiliç</a:t>
            </a:r>
            <a:r>
              <a:rPr lang="en-US" dirty="0"/>
              <a:t>, T., &amp; </a:t>
            </a:r>
            <a:r>
              <a:rPr lang="en-US" dirty="0" err="1"/>
              <a:t>Tuncer</a:t>
            </a:r>
            <a:r>
              <a:rPr lang="en-US" dirty="0"/>
              <a:t>, T. (2017, September). Smart city application: Android based smart parking system. In 2017 International Artificial Intelligence and Data Processing Symposium (IDAP) (pp. 1-4). IEEE</a:t>
            </a:r>
            <a:r>
              <a:rPr lang="en-US" dirty="0" smtClean="0"/>
              <a:t>.</a:t>
            </a:r>
          </a:p>
          <a:p>
            <a:r>
              <a:rPr lang="en-US" dirty="0" err="1"/>
              <a:t>Lookmuang</a:t>
            </a:r>
            <a:r>
              <a:rPr lang="en-US" dirty="0"/>
              <a:t>, R., </a:t>
            </a:r>
            <a:r>
              <a:rPr lang="en-US" dirty="0" err="1"/>
              <a:t>Nambut</a:t>
            </a:r>
            <a:r>
              <a:rPr lang="en-US" dirty="0"/>
              <a:t>, K., &amp; </a:t>
            </a:r>
            <a:r>
              <a:rPr lang="en-US" dirty="0" err="1"/>
              <a:t>Usanavasin</a:t>
            </a:r>
            <a:r>
              <a:rPr lang="en-US" dirty="0"/>
              <a:t>, S. (2018, May). Smart parking using </a:t>
            </a:r>
            <a:r>
              <a:rPr lang="en-US" dirty="0" err="1"/>
              <a:t>IoT</a:t>
            </a:r>
            <a:r>
              <a:rPr lang="en-US" dirty="0"/>
              <a:t> technology. In 2018 5th International Conference on Business and Industrial research (ICBIR) (pp. 1-6). IEEE</a:t>
            </a:r>
            <a:r>
              <a:rPr lang="en-US" dirty="0" smtClean="0"/>
              <a:t>.</a:t>
            </a:r>
          </a:p>
          <a:p>
            <a:r>
              <a:rPr lang="en-US" dirty="0"/>
              <a:t>Shi, J., </a:t>
            </a:r>
            <a:r>
              <a:rPr lang="en-US" dirty="0" err="1"/>
              <a:t>Jin</a:t>
            </a:r>
            <a:r>
              <a:rPr lang="en-US" dirty="0"/>
              <a:t>, L., Li, J., &amp; Fang, Z. (2017, September). A smart parking system based on NB-</a:t>
            </a:r>
            <a:r>
              <a:rPr lang="en-US" dirty="0" err="1"/>
              <a:t>IoT</a:t>
            </a:r>
            <a:r>
              <a:rPr lang="en-US" dirty="0"/>
              <a:t> and third-party payment platform. In 2017 17th International Symposium on Communications and Information Technologies (ISCIT) (pp. 1-5). IEEE.</a:t>
            </a:r>
          </a:p>
        </p:txBody>
      </p:sp>
    </p:spTree>
    <p:extLst>
      <p:ext uri="{BB962C8B-B14F-4D97-AF65-F5344CB8AC3E}">
        <p14:creationId xmlns:p14="http://schemas.microsoft.com/office/powerpoint/2010/main" val="4109061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lnSpcReduction="10000"/>
          </a:bodyPr>
          <a:lstStyle/>
          <a:p>
            <a:r>
              <a:rPr lang="en-US" dirty="0" smtClean="0"/>
              <a:t>The project aims to achieve a parking system that is able to reserve parking for an individual prior to arrival</a:t>
            </a:r>
          </a:p>
          <a:p>
            <a:r>
              <a:rPr lang="en-US" dirty="0" smtClean="0"/>
              <a:t>With so many vehicles in modern time drivers are often faced with the challenge of finding a parking space that is unoccupied</a:t>
            </a:r>
          </a:p>
          <a:p>
            <a:r>
              <a:rPr lang="en-US" dirty="0" smtClean="0"/>
              <a:t>Many of the drivers are left with options of parking their car at the edge of the streets and thus this project aims at eliminating this challenge.</a:t>
            </a:r>
          </a:p>
          <a:p>
            <a:r>
              <a:rPr lang="en-US" dirty="0" smtClean="0"/>
              <a:t>This means that one can book a parking space at the comfort of their home.</a:t>
            </a:r>
            <a:endParaRPr lang="en-US" dirty="0"/>
          </a:p>
        </p:txBody>
      </p:sp>
    </p:spTree>
    <p:extLst>
      <p:ext uri="{BB962C8B-B14F-4D97-AF65-F5344CB8AC3E}">
        <p14:creationId xmlns:p14="http://schemas.microsoft.com/office/powerpoint/2010/main" val="2813842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rationale </a:t>
            </a:r>
            <a:endParaRPr lang="en-US" dirty="0"/>
          </a:p>
        </p:txBody>
      </p:sp>
      <p:sp>
        <p:nvSpPr>
          <p:cNvPr id="3" name="Content Placeholder 2"/>
          <p:cNvSpPr>
            <a:spLocks noGrp="1"/>
          </p:cNvSpPr>
          <p:nvPr>
            <p:ph idx="1"/>
          </p:nvPr>
        </p:nvSpPr>
        <p:spPr/>
        <p:txBody>
          <a:bodyPr>
            <a:normAutofit lnSpcReduction="10000"/>
          </a:bodyPr>
          <a:lstStyle/>
          <a:p>
            <a:r>
              <a:rPr lang="en-US" dirty="0" smtClean="0"/>
              <a:t>The project seeks to develop a user friendly system that the drivers are able to navigate through.</a:t>
            </a:r>
          </a:p>
          <a:p>
            <a:r>
              <a:rPr lang="en-US" dirty="0" smtClean="0"/>
              <a:t>A system that is controllable and not to complex for the user</a:t>
            </a:r>
            <a:endParaRPr lang="en-US" dirty="0"/>
          </a:p>
          <a:p>
            <a:r>
              <a:rPr lang="en-US" dirty="0" smtClean="0"/>
              <a:t>With the ongoing urban crisis the project seeks to provide a solution to this challenge</a:t>
            </a:r>
          </a:p>
          <a:p>
            <a:r>
              <a:rPr lang="en-US" dirty="0" smtClean="0"/>
              <a:t>The ease of parking will create a smooth flow of operations and therefore a positive move towards the achievement of smart cities.</a:t>
            </a:r>
          </a:p>
        </p:txBody>
      </p:sp>
    </p:spTree>
    <p:extLst>
      <p:ext uri="{BB962C8B-B14F-4D97-AF65-F5344CB8AC3E}">
        <p14:creationId xmlns:p14="http://schemas.microsoft.com/office/powerpoint/2010/main" val="1382842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of the project.</a:t>
            </a:r>
          </a:p>
        </p:txBody>
      </p:sp>
      <p:sp>
        <p:nvSpPr>
          <p:cNvPr id="3" name="Content Placeholder 2"/>
          <p:cNvSpPr>
            <a:spLocks noGrp="1"/>
          </p:cNvSpPr>
          <p:nvPr>
            <p:ph idx="1"/>
          </p:nvPr>
        </p:nvSpPr>
        <p:spPr/>
        <p:txBody>
          <a:bodyPr>
            <a:normAutofit/>
          </a:bodyPr>
          <a:lstStyle/>
          <a:p>
            <a:r>
              <a:rPr lang="en-US" dirty="0" smtClean="0"/>
              <a:t>The project aims at achieving an application that saves time and energy</a:t>
            </a:r>
            <a:endParaRPr lang="en-US" dirty="0"/>
          </a:p>
          <a:p>
            <a:r>
              <a:rPr lang="en-US" dirty="0" smtClean="0"/>
              <a:t>A system that is easy to implement and acceptable to the general population.</a:t>
            </a:r>
          </a:p>
          <a:p>
            <a:r>
              <a:rPr lang="en-US" dirty="0" smtClean="0"/>
              <a:t>Application that is easily accessible on the common phone and one that is easily accessible.</a:t>
            </a:r>
            <a:endParaRPr lang="en-US" dirty="0"/>
          </a:p>
          <a:p>
            <a:r>
              <a:rPr lang="en-US" dirty="0" smtClean="0"/>
              <a:t>Achieving a system that is manageable and uniform so as to avoid confusion. </a:t>
            </a:r>
          </a:p>
        </p:txBody>
      </p:sp>
    </p:spTree>
    <p:extLst>
      <p:ext uri="{BB962C8B-B14F-4D97-AF65-F5344CB8AC3E}">
        <p14:creationId xmlns:p14="http://schemas.microsoft.com/office/powerpoint/2010/main" val="1436803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Smart parking space app</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parking space should be applicable to institutions such as universities and offices as these are populated areas.</a:t>
            </a:r>
          </a:p>
          <a:p>
            <a:r>
              <a:rPr lang="en-US" dirty="0" smtClean="0"/>
              <a:t>With reduced time and energy this contributes positively to saving nature and thus reduce pollution.</a:t>
            </a:r>
          </a:p>
          <a:p>
            <a:r>
              <a:rPr lang="en-US" dirty="0" smtClean="0"/>
              <a:t>The system is therefore one that should be acceptable to the already existing driver culture.</a:t>
            </a:r>
          </a:p>
          <a:p>
            <a:r>
              <a:rPr lang="en-US" dirty="0" smtClean="0"/>
              <a:t>One of the challenges is that there already exists such applications that have been developed world wide.</a:t>
            </a:r>
          </a:p>
        </p:txBody>
      </p:sp>
    </p:spTree>
    <p:extLst>
      <p:ext uri="{BB962C8B-B14F-4D97-AF65-F5344CB8AC3E}">
        <p14:creationId xmlns:p14="http://schemas.microsoft.com/office/powerpoint/2010/main" val="13140215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scatter </a:t>
            </a:r>
            <a:r>
              <a:rPr lang="en-US" dirty="0"/>
              <a:t>plots showing occupancy rate against the time of day of your selected four parking lots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64648192"/>
              </p:ext>
            </p:extLst>
          </p:nvPr>
        </p:nvGraphicFramePr>
        <p:xfrm>
          <a:off x="1141413" y="2249488"/>
          <a:ext cx="9906000" cy="35417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29848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interpretation </a:t>
            </a:r>
            <a:r>
              <a:rPr lang="en-US" dirty="0"/>
              <a:t>of the results</a:t>
            </a:r>
          </a:p>
        </p:txBody>
      </p:sp>
      <p:sp>
        <p:nvSpPr>
          <p:cNvPr id="3" name="Content Placeholder 2"/>
          <p:cNvSpPr>
            <a:spLocks noGrp="1"/>
          </p:cNvSpPr>
          <p:nvPr>
            <p:ph idx="1"/>
          </p:nvPr>
        </p:nvSpPr>
        <p:spPr/>
        <p:txBody>
          <a:bodyPr/>
          <a:lstStyle/>
          <a:p>
            <a:r>
              <a:rPr lang="en-US" dirty="0" smtClean="0"/>
              <a:t>It was noted that the occupancy level rises at 8 am and as time progresses the occupancy level rises.</a:t>
            </a:r>
          </a:p>
          <a:p>
            <a:r>
              <a:rPr lang="en-US" dirty="0" smtClean="0"/>
              <a:t>The highest occupancy is the afternoon hours.</a:t>
            </a:r>
          </a:p>
          <a:p>
            <a:r>
              <a:rPr lang="en-US" dirty="0" smtClean="0"/>
              <a:t>This may be because many of the individuals are at their work stations</a:t>
            </a:r>
          </a:p>
          <a:p>
            <a:r>
              <a:rPr lang="en-US" dirty="0" smtClean="0"/>
              <a:t>With this understanding therefore the application can adjust based on the occupancy in order to manage the system </a:t>
            </a:r>
            <a:endParaRPr lang="en-US" dirty="0"/>
          </a:p>
        </p:txBody>
      </p:sp>
    </p:spTree>
    <p:extLst>
      <p:ext uri="{BB962C8B-B14F-4D97-AF65-F5344CB8AC3E}">
        <p14:creationId xmlns:p14="http://schemas.microsoft.com/office/powerpoint/2010/main" val="3826854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Make a recommendation about continuing with the implementation of this project.</a:t>
            </a:r>
          </a:p>
        </p:txBody>
      </p:sp>
      <p:sp>
        <p:nvSpPr>
          <p:cNvPr id="3" name="Content Placeholder 2"/>
          <p:cNvSpPr>
            <a:spLocks noGrp="1"/>
          </p:cNvSpPr>
          <p:nvPr>
            <p:ph idx="1"/>
          </p:nvPr>
        </p:nvSpPr>
        <p:spPr/>
        <p:txBody>
          <a:bodyPr>
            <a:normAutofit lnSpcReduction="10000"/>
          </a:bodyPr>
          <a:lstStyle/>
          <a:p>
            <a:r>
              <a:rPr lang="en-US" dirty="0" smtClean="0"/>
              <a:t>Consideration should be made for those who aren’t computer literate.</a:t>
            </a:r>
          </a:p>
          <a:p>
            <a:r>
              <a:rPr lang="en-US" dirty="0" smtClean="0"/>
              <a:t>It would be recommendable that the app draws the current outline of the pathway to the parking slots while highlighting the reserved spaces</a:t>
            </a:r>
          </a:p>
          <a:p>
            <a:r>
              <a:rPr lang="en-US" dirty="0" smtClean="0"/>
              <a:t>For remote communication the Smart Parking app should incorporate SMS notifications</a:t>
            </a:r>
            <a:endParaRPr lang="en-US" dirty="0"/>
          </a:p>
          <a:p>
            <a:r>
              <a:rPr lang="en-US" dirty="0" smtClean="0"/>
              <a:t>More features should be made to the program so as to bring new ways that help the driver.</a:t>
            </a:r>
          </a:p>
        </p:txBody>
      </p:sp>
    </p:spTree>
    <p:extLst>
      <p:ext uri="{BB962C8B-B14F-4D97-AF65-F5344CB8AC3E}">
        <p14:creationId xmlns:p14="http://schemas.microsoft.com/office/powerpoint/2010/main" val="25655542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 occupancy rates </a:t>
            </a:r>
            <a:r>
              <a:rPr lang="en-US" dirty="0" smtClean="0"/>
              <a:t>time-dependent?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With the various studies made it has been proven that indeed the occupancy rates are time dependent.</a:t>
            </a:r>
          </a:p>
          <a:p>
            <a:r>
              <a:rPr lang="en-US" dirty="0" smtClean="0"/>
              <a:t>This may be because of the general working hours and leisure time thus one can understand that at a certain time the occupancy rate is quite high.</a:t>
            </a:r>
          </a:p>
          <a:p>
            <a:r>
              <a:rPr lang="en-US" dirty="0" smtClean="0"/>
              <a:t>On weekdays the occupancy rates are relatively high during the morning hours and decreases onwards.</a:t>
            </a:r>
          </a:p>
          <a:p>
            <a:r>
              <a:rPr lang="en-US" dirty="0" smtClean="0"/>
              <a:t>On Sundays the morning hours the occupancy levels are lowest and increase onwards as time passes.</a:t>
            </a:r>
            <a:endParaRPr lang="en-US" dirty="0"/>
          </a:p>
        </p:txBody>
      </p:sp>
    </p:spTree>
    <p:extLst>
      <p:ext uri="{BB962C8B-B14F-4D97-AF65-F5344CB8AC3E}">
        <p14:creationId xmlns:p14="http://schemas.microsoft.com/office/powerpoint/2010/main" val="20696151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100</TotalTime>
  <Words>768</Words>
  <Application>Microsoft Office PowerPoint</Application>
  <PresentationFormat>Widescreen</PresentationFormat>
  <Paragraphs>64</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Trebuchet MS</vt:lpstr>
      <vt:lpstr>Tw Cen MT</vt:lpstr>
      <vt:lpstr>Circuit</vt:lpstr>
      <vt:lpstr>BUSINESS</vt:lpstr>
      <vt:lpstr>introduction</vt:lpstr>
      <vt:lpstr>PROJECT rationale </vt:lpstr>
      <vt:lpstr>goals of the project.</vt:lpstr>
      <vt:lpstr>Smart parking space app</vt:lpstr>
      <vt:lpstr>scatter plots showing occupancy rate against the time of day of your selected four parking lots</vt:lpstr>
      <vt:lpstr>interpretation of the results</vt:lpstr>
      <vt:lpstr>Make a recommendation about continuing with the implementation of this project.</vt:lpstr>
      <vt:lpstr>Are occupancy rates time-dependent?</vt:lpstr>
      <vt:lpstr>conclusion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dc:title>
  <dc:creator>waithuki</dc:creator>
  <cp:lastModifiedBy>waithuki</cp:lastModifiedBy>
  <cp:revision>10</cp:revision>
  <dcterms:created xsi:type="dcterms:W3CDTF">2021-08-03T17:59:41Z</dcterms:created>
  <dcterms:modified xsi:type="dcterms:W3CDTF">2021-08-03T19:40:25Z</dcterms:modified>
</cp:coreProperties>
</file>